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0058400" cy="7772400"/>
  <p:notesSz cx="6858000" cy="9144000"/>
  <p:embeddedFontLst>
    <p:embeddedFont>
      <p:font typeface="Montserrat Bold" charset="1" panose="00000800000000000000"/>
      <p:regular r:id="rId16"/>
    </p:embeddedFont>
    <p:embeddedFont>
      <p:font typeface="Montserrat" charset="1" panose="00000500000000000000"/>
      <p:regular r:id="rId17"/>
    </p:embeddedFont>
    <p:embeddedFont>
      <p:font typeface="Montserrat Semi-Bold" charset="1" panose="000007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https://host.nxt.blackbaud.com/registration-form/?formId=bbcfa912-87d0-44c7-86cd-0caf4d8030c8&amp;envId=p-_JwAjkoVqkGFyilfLaLA5Q&amp;zone=usa" TargetMode="External" Type="http://schemas.openxmlformats.org/officeDocument/2006/relationships/hyperlink"/><Relationship Id="rId3" Target="https://host.nxt.blackbaud.com/registration-form/?formId=bbcfa912-87d0-44c7-86cd-0caf4d8030c8&amp;envId=p-_JwAjkoVqkGFyilfLaLA5Q&amp;zone=usa"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9188" t="-1470" r="-9188" b="-1470"/>
            </a:stretch>
          </a:blipFill>
        </p:spPr>
      </p:sp>
      <p:grpSp>
        <p:nvGrpSpPr>
          <p:cNvPr name="Group 3" id="3"/>
          <p:cNvGrpSpPr/>
          <p:nvPr/>
        </p:nvGrpSpPr>
        <p:grpSpPr>
          <a:xfrm rot="0">
            <a:off x="4318150" y="1479437"/>
            <a:ext cx="1422100" cy="1457305"/>
            <a:chOff x="0" y="0"/>
            <a:chExt cx="1896133" cy="1943073"/>
          </a:xfrm>
        </p:grpSpPr>
        <p:sp>
          <p:nvSpPr>
            <p:cNvPr name="Freeform 4" id="4"/>
            <p:cNvSpPr/>
            <p:nvPr/>
          </p:nvSpPr>
          <p:spPr>
            <a:xfrm flipH="false" flipV="false" rot="0">
              <a:off x="0" y="0"/>
              <a:ext cx="1896133" cy="1943073"/>
            </a:xfrm>
            <a:custGeom>
              <a:avLst/>
              <a:gdLst/>
              <a:ahLst/>
              <a:cxnLst/>
              <a:rect r="r" b="b" t="t" l="l"/>
              <a:pathLst>
                <a:path h="1943073" w="1896133">
                  <a:moveTo>
                    <a:pt x="0" y="0"/>
                  </a:moveTo>
                  <a:lnTo>
                    <a:pt x="1896133" y="0"/>
                  </a:lnTo>
                  <a:lnTo>
                    <a:pt x="1896133" y="1943073"/>
                  </a:lnTo>
                  <a:lnTo>
                    <a:pt x="0" y="1943073"/>
                  </a:lnTo>
                  <a:lnTo>
                    <a:pt x="0" y="0"/>
                  </a:lnTo>
                  <a:close/>
                </a:path>
              </a:pathLst>
            </a:custGeom>
            <a:blipFill>
              <a:blip r:embed="rId3"/>
              <a:stretch>
                <a:fillRect l="-5168" t="0" r="-5168" b="0"/>
              </a:stretch>
            </a:blipFill>
          </p:spPr>
        </p:sp>
        <p:sp>
          <p:nvSpPr>
            <p:cNvPr name="TextBox 5" id="5"/>
            <p:cNvSpPr txBox="true"/>
            <p:nvPr/>
          </p:nvSpPr>
          <p:spPr>
            <a:xfrm rot="0">
              <a:off x="421581" y="78138"/>
              <a:ext cx="1052971" cy="183787"/>
            </a:xfrm>
            <a:prstGeom prst="rect">
              <a:avLst/>
            </a:prstGeom>
          </p:spPr>
          <p:txBody>
            <a:bodyPr anchor="t" rtlCol="false" tIns="0" lIns="0" bIns="0" rIns="0">
              <a:spAutoFit/>
            </a:bodyPr>
            <a:lstStyle/>
            <a:p>
              <a:pPr algn="ctr">
                <a:lnSpc>
                  <a:spcPts val="1108"/>
                </a:lnSpc>
              </a:pPr>
              <a:r>
                <a:rPr lang="en-US" sz="792" b="true">
                  <a:solidFill>
                    <a:srgbClr val="861E2D"/>
                  </a:solidFill>
                  <a:latin typeface="Montserrat Bold"/>
                  <a:ea typeface="Montserrat Bold"/>
                  <a:cs typeface="Montserrat Bold"/>
                  <a:sym typeface="Montserrat Bold"/>
                </a:rPr>
                <a:t>12th ANNUAL</a:t>
              </a:r>
            </a:p>
          </p:txBody>
        </p:sp>
      </p:grpSp>
      <p:sp>
        <p:nvSpPr>
          <p:cNvPr name="TextBox 6" id="6"/>
          <p:cNvSpPr txBox="true"/>
          <p:nvPr/>
        </p:nvSpPr>
        <p:spPr>
          <a:xfrm rot="0">
            <a:off x="1280391" y="5664859"/>
            <a:ext cx="7210333" cy="850427"/>
          </a:xfrm>
          <a:prstGeom prst="rect">
            <a:avLst/>
          </a:prstGeom>
        </p:spPr>
        <p:txBody>
          <a:bodyPr anchor="t" rtlCol="false" tIns="0" lIns="0" bIns="0" rIns="0">
            <a:spAutoFit/>
          </a:bodyPr>
          <a:lstStyle/>
          <a:p>
            <a:pPr algn="ctr">
              <a:lnSpc>
                <a:spcPts val="3274"/>
              </a:lnSpc>
            </a:pPr>
            <a:r>
              <a:rPr lang="en-US" sz="3638" spc="-342">
                <a:solidFill>
                  <a:srgbClr val="FFFFFF"/>
                </a:solidFill>
                <a:latin typeface="Montserrat"/>
                <a:ea typeface="Montserrat"/>
                <a:cs typeface="Montserrat"/>
                <a:sym typeface="Montserrat"/>
              </a:rPr>
              <a:t>SPONSORSHIP AND TICKET OPPORTUNITIES </a:t>
            </a:r>
          </a:p>
        </p:txBody>
      </p:sp>
      <p:sp>
        <p:nvSpPr>
          <p:cNvPr name="TextBox 7" id="7"/>
          <p:cNvSpPr txBox="true"/>
          <p:nvPr/>
        </p:nvSpPr>
        <p:spPr>
          <a:xfrm rot="0">
            <a:off x="2203502" y="7014210"/>
            <a:ext cx="5364110" cy="335792"/>
          </a:xfrm>
          <a:prstGeom prst="rect">
            <a:avLst/>
          </a:prstGeom>
        </p:spPr>
        <p:txBody>
          <a:bodyPr anchor="t" rtlCol="false" tIns="0" lIns="0" bIns="0" rIns="0">
            <a:spAutoFit/>
          </a:bodyPr>
          <a:lstStyle/>
          <a:p>
            <a:pPr algn="just">
              <a:lnSpc>
                <a:spcPts val="2565"/>
              </a:lnSpc>
            </a:pPr>
            <a:r>
              <a:rPr lang="en-US" sz="2354" spc="-221">
                <a:solidFill>
                  <a:srgbClr val="E5E3E3"/>
                </a:solidFill>
                <a:latin typeface="Montserrat"/>
                <a:ea typeface="Montserrat"/>
                <a:cs typeface="Montserrat"/>
                <a:sym typeface="Montserrat"/>
              </a:rPr>
              <a:t>1600 Dunwoody Club Dr, Atlanta, GA 30350</a:t>
            </a:r>
          </a:p>
        </p:txBody>
      </p:sp>
      <p:sp>
        <p:nvSpPr>
          <p:cNvPr name="TextBox 8" id="8"/>
          <p:cNvSpPr txBox="true"/>
          <p:nvPr/>
        </p:nvSpPr>
        <p:spPr>
          <a:xfrm rot="0">
            <a:off x="1892490" y="66675"/>
            <a:ext cx="6272799" cy="1263303"/>
          </a:xfrm>
          <a:prstGeom prst="rect">
            <a:avLst/>
          </a:prstGeom>
        </p:spPr>
        <p:txBody>
          <a:bodyPr anchor="t" rtlCol="false" tIns="0" lIns="0" bIns="0" rIns="0">
            <a:spAutoFit/>
          </a:bodyPr>
          <a:lstStyle/>
          <a:p>
            <a:pPr algn="ctr">
              <a:lnSpc>
                <a:spcPts val="2964"/>
              </a:lnSpc>
            </a:pPr>
            <a:r>
              <a:rPr lang="en-US" b="true" sz="3087" spc="-129">
                <a:solidFill>
                  <a:srgbClr val="FFFFFF"/>
                </a:solidFill>
                <a:latin typeface="Montserrat Semi-Bold"/>
                <a:ea typeface="Montserrat Semi-Bold"/>
                <a:cs typeface="Montserrat Semi-Bold"/>
                <a:sym typeface="Montserrat Semi-Bold"/>
              </a:rPr>
              <a:t>12TH ANNUAL </a:t>
            </a:r>
          </a:p>
          <a:p>
            <a:pPr algn="ctr">
              <a:lnSpc>
                <a:spcPts val="3414"/>
              </a:lnSpc>
            </a:pPr>
            <a:r>
              <a:rPr lang="en-US" b="true" sz="3556" spc="-149">
                <a:solidFill>
                  <a:srgbClr val="FFFFFF"/>
                </a:solidFill>
                <a:latin typeface="Montserrat Semi-Bold"/>
                <a:ea typeface="Montserrat Semi-Bold"/>
                <a:cs typeface="Montserrat Semi-Bold"/>
                <a:sym typeface="Montserrat Semi-Bold"/>
              </a:rPr>
              <a:t>WARRICK DUNN </a:t>
            </a:r>
            <a:r>
              <a:rPr lang="en-US" b="true" sz="3556" spc="-149">
                <a:solidFill>
                  <a:srgbClr val="FFFFFF"/>
                </a:solidFill>
                <a:latin typeface="Montserrat Semi-Bold"/>
                <a:ea typeface="Montserrat Semi-Bold"/>
                <a:cs typeface="Montserrat Semi-Bold"/>
                <a:sym typeface="Montserrat Semi-Bold"/>
              </a:rPr>
              <a:t>CHARITIES </a:t>
            </a:r>
          </a:p>
          <a:p>
            <a:pPr algn="ctr">
              <a:lnSpc>
                <a:spcPts val="3414"/>
              </a:lnSpc>
            </a:pPr>
            <a:r>
              <a:rPr lang="en-US" b="true" sz="3556" spc="-149">
                <a:solidFill>
                  <a:srgbClr val="FFFFFF"/>
                </a:solidFill>
                <a:latin typeface="Montserrat Semi-Bold"/>
                <a:ea typeface="Montserrat Semi-Bold"/>
                <a:cs typeface="Montserrat Semi-Bold"/>
                <a:sym typeface="Montserrat Semi-Bold"/>
              </a:rPr>
              <a:t>CELEBRITY GOLF CLASSIC</a:t>
            </a:r>
          </a:p>
        </p:txBody>
      </p:sp>
      <p:sp>
        <p:nvSpPr>
          <p:cNvPr name="TextBox 9" id="9"/>
          <p:cNvSpPr txBox="true"/>
          <p:nvPr/>
        </p:nvSpPr>
        <p:spPr>
          <a:xfrm rot="0">
            <a:off x="3308889" y="6659368"/>
            <a:ext cx="3153337" cy="335792"/>
          </a:xfrm>
          <a:prstGeom prst="rect">
            <a:avLst/>
          </a:prstGeom>
        </p:spPr>
        <p:txBody>
          <a:bodyPr anchor="t" rtlCol="false" tIns="0" lIns="0" bIns="0" rIns="0">
            <a:spAutoFit/>
          </a:bodyPr>
          <a:lstStyle/>
          <a:p>
            <a:pPr algn="just">
              <a:lnSpc>
                <a:spcPts val="2565"/>
              </a:lnSpc>
            </a:pPr>
            <a:r>
              <a:rPr lang="en-US" sz="2354" spc="-221">
                <a:solidFill>
                  <a:srgbClr val="E5E3E3"/>
                </a:solidFill>
                <a:latin typeface="Montserrat"/>
                <a:ea typeface="Montserrat"/>
                <a:cs typeface="Montserrat"/>
                <a:sym typeface="Montserrat"/>
              </a:rPr>
              <a:t>Dunwoody Country Club</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61E2D"/>
        </a:solidFill>
      </p:bgPr>
    </p:bg>
    <p:spTree>
      <p:nvGrpSpPr>
        <p:cNvPr id="1" name=""/>
        <p:cNvGrpSpPr/>
        <p:nvPr/>
      </p:nvGrpSpPr>
      <p:grpSpPr>
        <a:xfrm>
          <a:off x="0" y="0"/>
          <a:ext cx="0" cy="0"/>
          <a:chOff x="0" y="0"/>
          <a:chExt cx="0" cy="0"/>
        </a:xfrm>
      </p:grpSpPr>
      <p:sp>
        <p:nvSpPr>
          <p:cNvPr name="TextBox 2" id="2"/>
          <p:cNvSpPr txBox="true"/>
          <p:nvPr/>
        </p:nvSpPr>
        <p:spPr>
          <a:xfrm rot="0">
            <a:off x="297901" y="1524988"/>
            <a:ext cx="9462598" cy="5021124"/>
          </a:xfrm>
          <a:prstGeom prst="rect">
            <a:avLst/>
          </a:prstGeom>
        </p:spPr>
        <p:txBody>
          <a:bodyPr anchor="t" rtlCol="false" tIns="0" lIns="0" bIns="0" rIns="0">
            <a:spAutoFit/>
          </a:bodyPr>
          <a:lstStyle/>
          <a:p>
            <a:pPr algn="ctr">
              <a:lnSpc>
                <a:spcPts val="2545"/>
              </a:lnSpc>
              <a:spcBef>
                <a:spcPct val="0"/>
              </a:spcBef>
            </a:pPr>
            <a:r>
              <a:rPr lang="en-US" b="true" sz="1817" spc="-76">
                <a:solidFill>
                  <a:srgbClr val="FFFFFF"/>
                </a:solidFill>
                <a:latin typeface="Montserrat Bold"/>
                <a:ea typeface="Montserrat Bold"/>
                <a:cs typeface="Montserrat Bold"/>
                <a:sym typeface="Montserrat Bold"/>
              </a:rPr>
              <a:t>We believe that by joining forces, we can amplify the positive change we are striving to achieve. We are humbly requesting your support, whether through a sponsorship package, financial contributions, or in-kind donations. Your partnership can help us reach new heights and create a more significant and lasting impact on more single parents, individuals and families. Not just for this generation but for generations to come.</a:t>
            </a:r>
          </a:p>
          <a:p>
            <a:pPr algn="ctr">
              <a:lnSpc>
                <a:spcPts val="2545"/>
              </a:lnSpc>
              <a:spcBef>
                <a:spcPct val="0"/>
              </a:spcBef>
            </a:pPr>
          </a:p>
          <a:p>
            <a:pPr algn="ctr">
              <a:lnSpc>
                <a:spcPts val="2545"/>
              </a:lnSpc>
              <a:spcBef>
                <a:spcPct val="0"/>
              </a:spcBef>
            </a:pPr>
            <a:r>
              <a:rPr lang="en-US" b="true" sz="1817" spc="-76">
                <a:solidFill>
                  <a:srgbClr val="FFFFFF"/>
                </a:solidFill>
                <a:latin typeface="Montserrat Bold"/>
                <a:ea typeface="Montserrat Bold"/>
                <a:cs typeface="Montserrat Bold"/>
                <a:sym typeface="Montserrat Bold"/>
              </a:rPr>
              <a:t>I would welcome the opportunity to discuss in more detail how you or your company can become an integral part of our mission and vision. Your support will not only benefit Warrick Dunn Charities but will also align your corporation with a cause that reflects your commitment to making the world a better place.</a:t>
            </a:r>
          </a:p>
          <a:p>
            <a:pPr algn="ctr">
              <a:lnSpc>
                <a:spcPts val="2545"/>
              </a:lnSpc>
              <a:spcBef>
                <a:spcPct val="0"/>
              </a:spcBef>
            </a:pPr>
          </a:p>
          <a:p>
            <a:pPr algn="ctr">
              <a:lnSpc>
                <a:spcPts val="2545"/>
              </a:lnSpc>
              <a:spcBef>
                <a:spcPct val="0"/>
              </a:spcBef>
            </a:pPr>
            <a:r>
              <a:rPr lang="en-US" b="true" sz="1817" spc="-76">
                <a:solidFill>
                  <a:srgbClr val="FFFFFF"/>
                </a:solidFill>
                <a:latin typeface="Montserrat Bold"/>
                <a:ea typeface="Montserrat Bold"/>
                <a:cs typeface="Montserrat Bold"/>
                <a:sym typeface="Montserrat Bold"/>
              </a:rPr>
              <a:t>Please feel free to contact me at events@wdc.org or (470) 585- 1648 at your convenience to arrange a meeting or discuss sponsorship opportunities. I am eager to explore how we can work together to create a brighter and more compassionate future.</a:t>
            </a:r>
          </a:p>
        </p:txBody>
      </p:sp>
      <p:sp>
        <p:nvSpPr>
          <p:cNvPr name="TextBox 3" id="3"/>
          <p:cNvSpPr txBox="true"/>
          <p:nvPr/>
        </p:nvSpPr>
        <p:spPr>
          <a:xfrm rot="0">
            <a:off x="3942584" y="715600"/>
            <a:ext cx="2173232" cy="494076"/>
          </a:xfrm>
          <a:prstGeom prst="rect">
            <a:avLst/>
          </a:prstGeom>
        </p:spPr>
        <p:txBody>
          <a:bodyPr anchor="t" rtlCol="false" tIns="0" lIns="0" bIns="0" rIns="0">
            <a:spAutoFit/>
          </a:bodyPr>
          <a:lstStyle/>
          <a:p>
            <a:pPr algn="l">
              <a:lnSpc>
                <a:spcPts val="3649"/>
              </a:lnSpc>
            </a:pPr>
            <a:r>
              <a:rPr lang="en-US" sz="4054" spc="-381">
                <a:solidFill>
                  <a:srgbClr val="FFFFFF"/>
                </a:solidFill>
                <a:latin typeface="Montserrat"/>
                <a:ea typeface="Montserrat"/>
                <a:cs typeface="Montserrat"/>
                <a:sym typeface="Montserrat"/>
              </a:rPr>
              <a:t>WHY US?</a:t>
            </a:r>
          </a:p>
        </p:txBody>
      </p:sp>
      <p:sp>
        <p:nvSpPr>
          <p:cNvPr name="TextBox 4" id="4"/>
          <p:cNvSpPr txBox="true"/>
          <p:nvPr/>
        </p:nvSpPr>
        <p:spPr>
          <a:xfrm rot="0">
            <a:off x="297901" y="6697977"/>
            <a:ext cx="9462598" cy="934899"/>
          </a:xfrm>
          <a:prstGeom prst="rect">
            <a:avLst/>
          </a:prstGeom>
        </p:spPr>
        <p:txBody>
          <a:bodyPr anchor="t" rtlCol="false" tIns="0" lIns="0" bIns="0" rIns="0">
            <a:spAutoFit/>
          </a:bodyPr>
          <a:lstStyle/>
          <a:p>
            <a:pPr algn="ctr">
              <a:lnSpc>
                <a:spcPts val="2545"/>
              </a:lnSpc>
            </a:pPr>
          </a:p>
          <a:p>
            <a:pPr algn="ctr">
              <a:lnSpc>
                <a:spcPts val="2545"/>
              </a:lnSpc>
            </a:pPr>
            <a:r>
              <a:rPr lang="en-US" b="true" sz="1817" spc="-76">
                <a:solidFill>
                  <a:srgbClr val="FFFFFF"/>
                </a:solidFill>
                <a:latin typeface="Montserrat Bold"/>
                <a:ea typeface="Montserrat Bold"/>
                <a:cs typeface="Montserrat Bold"/>
                <a:sym typeface="Montserrat Bold"/>
              </a:rPr>
              <a:t>To purchase click here:</a:t>
            </a:r>
            <a:r>
              <a:rPr lang="en-US" b="true" sz="1817" spc="-76" u="sng">
                <a:solidFill>
                  <a:srgbClr val="FFFFFF"/>
                </a:solidFill>
                <a:latin typeface="Montserrat Bold"/>
                <a:ea typeface="Montserrat Bold"/>
                <a:cs typeface="Montserrat Bold"/>
                <a:sym typeface="Montserrat Bold"/>
                <a:hlinkClick r:id="rId2" tooltip="https://host.nxt.blackbaud.com/registration-form/?formId=bbcfa912-87d0-44c7-86cd-0caf4d8030c8&amp;envId=p-_JwAjkoVqkGFyilfLaLA5Q&amp;zone=usa"/>
              </a:rPr>
              <a:t> </a:t>
            </a:r>
            <a:r>
              <a:rPr lang="en-US" b="true" sz="1817" spc="-76" u="sng">
                <a:solidFill>
                  <a:srgbClr val="E2C030"/>
                </a:solidFill>
                <a:latin typeface="Montserrat Bold"/>
                <a:ea typeface="Montserrat Bold"/>
                <a:cs typeface="Montserrat Bold"/>
                <a:sym typeface="Montserrat Bold"/>
                <a:hlinkClick r:id="rId3" tooltip="https://host.nxt.blackbaud.com/registration-form/?formId=bbcfa912-87d0-44c7-86cd-0caf4d8030c8&amp;envId=p-_JwAjkoVqkGFyilfLaLA5Q&amp;zone=usa"/>
              </a:rPr>
              <a:t>Sponsorships and Foursomes</a:t>
            </a:r>
          </a:p>
          <a:p>
            <a:pPr algn="ctr">
              <a:lnSpc>
                <a:spcPts val="2545"/>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136" t="-16176" r="-1136" b="-16176"/>
            </a:stretch>
          </a:blipFill>
        </p:spPr>
      </p:sp>
      <p:grpSp>
        <p:nvGrpSpPr>
          <p:cNvPr name="Group 3" id="3"/>
          <p:cNvGrpSpPr/>
          <p:nvPr/>
        </p:nvGrpSpPr>
        <p:grpSpPr>
          <a:xfrm rot="0">
            <a:off x="0" y="4006995"/>
            <a:ext cx="10407656" cy="3765405"/>
            <a:chOff x="0" y="0"/>
            <a:chExt cx="3627941" cy="1312559"/>
          </a:xfrm>
        </p:grpSpPr>
        <p:sp>
          <p:nvSpPr>
            <p:cNvPr name="Freeform 4" id="4"/>
            <p:cNvSpPr/>
            <p:nvPr/>
          </p:nvSpPr>
          <p:spPr>
            <a:xfrm flipH="false" flipV="false" rot="0">
              <a:off x="0" y="0"/>
              <a:ext cx="3627941" cy="1312559"/>
            </a:xfrm>
            <a:custGeom>
              <a:avLst/>
              <a:gdLst/>
              <a:ahLst/>
              <a:cxnLst/>
              <a:rect r="r" b="b" t="t" l="l"/>
              <a:pathLst>
                <a:path h="1312559" w="3627941">
                  <a:moveTo>
                    <a:pt x="0" y="0"/>
                  </a:moveTo>
                  <a:lnTo>
                    <a:pt x="3627941" y="0"/>
                  </a:lnTo>
                  <a:lnTo>
                    <a:pt x="3627941" y="1312559"/>
                  </a:lnTo>
                  <a:lnTo>
                    <a:pt x="0" y="1312559"/>
                  </a:lnTo>
                  <a:close/>
                </a:path>
              </a:pathLst>
            </a:custGeom>
            <a:solidFill>
              <a:srgbClr val="861E2D">
                <a:alpha val="36863"/>
              </a:srgbClr>
            </a:solidFill>
          </p:spPr>
        </p:sp>
        <p:sp>
          <p:nvSpPr>
            <p:cNvPr name="TextBox 5" id="5"/>
            <p:cNvSpPr txBox="true"/>
            <p:nvPr/>
          </p:nvSpPr>
          <p:spPr>
            <a:xfrm>
              <a:off x="0" y="-28575"/>
              <a:ext cx="3627941" cy="1341134"/>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3664752" y="4275888"/>
            <a:ext cx="3098279" cy="487038"/>
          </a:xfrm>
          <a:prstGeom prst="rect">
            <a:avLst/>
          </a:prstGeom>
        </p:spPr>
        <p:txBody>
          <a:bodyPr anchor="t" rtlCol="false" tIns="0" lIns="0" bIns="0" rIns="0">
            <a:spAutoFit/>
          </a:bodyPr>
          <a:lstStyle/>
          <a:p>
            <a:pPr algn="l">
              <a:lnSpc>
                <a:spcPts val="3629"/>
              </a:lnSpc>
            </a:pPr>
            <a:r>
              <a:rPr lang="en-US" sz="4033" spc="-379">
                <a:solidFill>
                  <a:srgbClr val="FFFFFF"/>
                </a:solidFill>
                <a:latin typeface="Montserrat"/>
                <a:ea typeface="Montserrat"/>
                <a:cs typeface="Montserrat"/>
                <a:sym typeface="Montserrat"/>
              </a:rPr>
              <a:t>OUR STORY</a:t>
            </a:r>
          </a:p>
        </p:txBody>
      </p:sp>
      <p:sp>
        <p:nvSpPr>
          <p:cNvPr name="TextBox 7" id="7"/>
          <p:cNvSpPr txBox="true"/>
          <p:nvPr/>
        </p:nvSpPr>
        <p:spPr>
          <a:xfrm rot="0">
            <a:off x="166373" y="4753401"/>
            <a:ext cx="9725653" cy="3018999"/>
          </a:xfrm>
          <a:prstGeom prst="rect">
            <a:avLst/>
          </a:prstGeom>
        </p:spPr>
        <p:txBody>
          <a:bodyPr anchor="t" rtlCol="false" tIns="0" lIns="0" bIns="0" rIns="0">
            <a:spAutoFit/>
          </a:bodyPr>
          <a:lstStyle/>
          <a:p>
            <a:pPr algn="ctr">
              <a:lnSpc>
                <a:spcPts val="1845"/>
              </a:lnSpc>
            </a:pPr>
            <a:r>
              <a:rPr lang="en-US" b="true" sz="1464" spc="-93">
                <a:solidFill>
                  <a:srgbClr val="FFFFFF"/>
                </a:solidFill>
                <a:latin typeface="Montserrat Bold"/>
                <a:ea typeface="Montserrat Bold"/>
                <a:cs typeface="Montserrat Bold"/>
                <a:sym typeface="Montserrat Bold"/>
              </a:rPr>
              <a:t>As a rookie for Tampa Bay, Warrick founded our Homes for the Holidays program to fulfill his mother’s dream of home ownership for single parent families. The program partners with local organizations to turn houses into homes for single parent families through home furnishings and down-payment assistance. Since its inception, Homes for the Holidays has furnished 223 homes, provided over $1,090,000 in down-payment assistance, and served over 586 dependents.</a:t>
            </a:r>
          </a:p>
          <a:p>
            <a:pPr algn="ctr">
              <a:lnSpc>
                <a:spcPts val="1845"/>
              </a:lnSpc>
            </a:pPr>
          </a:p>
          <a:p>
            <a:pPr algn="ctr">
              <a:lnSpc>
                <a:spcPts val="1845"/>
              </a:lnSpc>
            </a:pPr>
            <a:r>
              <a:rPr lang="en-US" b="true" sz="1464" spc="-93">
                <a:solidFill>
                  <a:srgbClr val="FFFFFF"/>
                </a:solidFill>
                <a:latin typeface="Montserrat Bold"/>
                <a:ea typeface="Montserrat Bold"/>
                <a:cs typeface="Montserrat Bold"/>
                <a:sym typeface="Montserrat Bold"/>
              </a:rPr>
              <a:t>The impact of Homes for the Holidays inspired Warrick to expand into three additional programs: Count on Your Future, Sculpt, and Hearts for Community Service Scholarships, all housed today under the Warrick Dunn Charities umbrella. Together, the four programs are dedicated to strengthening and transforming communities by combating poverty, hunger, and improving the quality of lives for families academically, socially, and economically.</a:t>
            </a:r>
          </a:p>
          <a:p>
            <a:pPr algn="ctr">
              <a:lnSpc>
                <a:spcPts val="1845"/>
              </a:lnSpc>
            </a:pPr>
          </a:p>
          <a:p>
            <a:pPr algn="ctr">
              <a:lnSpc>
                <a:spcPts val="184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5439" t="-1615" r="-11469" b="-1326"/>
            </a:stretch>
          </a:blipFill>
        </p:spPr>
      </p:sp>
      <p:grpSp>
        <p:nvGrpSpPr>
          <p:cNvPr name="Group 3" id="3"/>
          <p:cNvGrpSpPr/>
          <p:nvPr/>
        </p:nvGrpSpPr>
        <p:grpSpPr>
          <a:xfrm rot="0">
            <a:off x="0" y="5180709"/>
            <a:ext cx="10058400" cy="2591691"/>
            <a:chOff x="0" y="0"/>
            <a:chExt cx="3506196" cy="903422"/>
          </a:xfrm>
        </p:grpSpPr>
        <p:sp>
          <p:nvSpPr>
            <p:cNvPr name="Freeform 4" id="4"/>
            <p:cNvSpPr/>
            <p:nvPr/>
          </p:nvSpPr>
          <p:spPr>
            <a:xfrm flipH="false" flipV="false" rot="0">
              <a:off x="0" y="0"/>
              <a:ext cx="3506196" cy="903422"/>
            </a:xfrm>
            <a:custGeom>
              <a:avLst/>
              <a:gdLst/>
              <a:ahLst/>
              <a:cxnLst/>
              <a:rect r="r" b="b" t="t" l="l"/>
              <a:pathLst>
                <a:path h="903422" w="3506196">
                  <a:moveTo>
                    <a:pt x="0" y="0"/>
                  </a:moveTo>
                  <a:lnTo>
                    <a:pt x="3506196" y="0"/>
                  </a:lnTo>
                  <a:lnTo>
                    <a:pt x="3506196" y="903422"/>
                  </a:lnTo>
                  <a:lnTo>
                    <a:pt x="0" y="903422"/>
                  </a:lnTo>
                  <a:close/>
                </a:path>
              </a:pathLst>
            </a:custGeom>
            <a:solidFill>
              <a:srgbClr val="FFFFFF">
                <a:alpha val="67843"/>
              </a:srgbClr>
            </a:solidFill>
          </p:spPr>
        </p:sp>
        <p:sp>
          <p:nvSpPr>
            <p:cNvPr name="TextBox 5" id="5"/>
            <p:cNvSpPr txBox="true"/>
            <p:nvPr/>
          </p:nvSpPr>
          <p:spPr>
            <a:xfrm>
              <a:off x="0" y="-28575"/>
              <a:ext cx="3506196" cy="931997"/>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823987" y="5578380"/>
            <a:ext cx="8410426" cy="2097115"/>
          </a:xfrm>
          <a:prstGeom prst="rect">
            <a:avLst/>
          </a:prstGeom>
        </p:spPr>
        <p:txBody>
          <a:bodyPr anchor="t" rtlCol="false" tIns="0" lIns="0" bIns="0" rIns="0">
            <a:spAutoFit/>
          </a:bodyPr>
          <a:lstStyle/>
          <a:p>
            <a:pPr algn="ctr">
              <a:lnSpc>
                <a:spcPts val="1666"/>
              </a:lnSpc>
            </a:pPr>
          </a:p>
          <a:p>
            <a:pPr algn="ctr">
              <a:lnSpc>
                <a:spcPts val="1666"/>
              </a:lnSpc>
            </a:pPr>
            <a:r>
              <a:rPr lang="en-US" b="true" sz="1461" spc="-99">
                <a:solidFill>
                  <a:srgbClr val="861E2D"/>
                </a:solidFill>
                <a:latin typeface="Montserrat Semi-Bold"/>
                <a:ea typeface="Montserrat Semi-Bold"/>
                <a:cs typeface="Montserrat Semi-Bold"/>
                <a:sym typeface="Montserrat Semi-Bold"/>
              </a:rPr>
              <a:t>• 3 Teams at Celebrity Golf Classic including celebrity golfers, appreciation gifts, golf polos</a:t>
            </a:r>
          </a:p>
          <a:p>
            <a:pPr algn="ctr">
              <a:lnSpc>
                <a:spcPts val="1666"/>
              </a:lnSpc>
            </a:pPr>
            <a:r>
              <a:rPr lang="en-US" b="true" sz="1461" spc="-99">
                <a:solidFill>
                  <a:srgbClr val="861E2D"/>
                </a:solidFill>
                <a:latin typeface="Montserrat Semi-Bold"/>
                <a:ea typeface="Montserrat Semi-Bold"/>
                <a:cs typeface="Montserrat Semi-Bold"/>
                <a:sym typeface="Montserrat Semi-Bold"/>
              </a:rPr>
              <a:t>• 15 Tickets to Exclusive Pairings Party Sunday prior to the golf event</a:t>
            </a:r>
          </a:p>
          <a:p>
            <a:pPr algn="ctr">
              <a:lnSpc>
                <a:spcPts val="1666"/>
              </a:lnSpc>
            </a:pPr>
            <a:r>
              <a:rPr lang="en-US" b="true" sz="1461" spc="-99">
                <a:solidFill>
                  <a:srgbClr val="861E2D"/>
                </a:solidFill>
                <a:latin typeface="Montserrat Semi-Bold"/>
                <a:ea typeface="Montserrat Semi-Bold"/>
                <a:cs typeface="Montserrat Semi-Bold"/>
                <a:sym typeface="Montserrat Semi-Bold"/>
              </a:rPr>
              <a:t>• Logo in print on top panel and digitally on PGA Style Electronic display board in all team photos</a:t>
            </a:r>
          </a:p>
          <a:p>
            <a:pPr algn="ctr">
              <a:lnSpc>
                <a:spcPts val="1666"/>
              </a:lnSpc>
            </a:pPr>
            <a:r>
              <a:rPr lang="en-US" b="true" sz="1461" spc="-99">
                <a:solidFill>
                  <a:srgbClr val="861E2D"/>
                </a:solidFill>
                <a:latin typeface="Montserrat Semi-Bold"/>
                <a:ea typeface="Montserrat Semi-Bold"/>
                <a:cs typeface="Montserrat Semi-Bold"/>
                <a:sym typeface="Montserrat Semi-Bold"/>
              </a:rPr>
              <a:t>• Verbal Recognition and opportunity to speak at pairings party Sunday evening in Atlanta and at Shotgun start at Golf Classic</a:t>
            </a:r>
          </a:p>
          <a:p>
            <a:pPr algn="ctr">
              <a:lnSpc>
                <a:spcPts val="1666"/>
              </a:lnSpc>
            </a:pPr>
            <a:r>
              <a:rPr lang="en-US" b="true" sz="1461" spc="-99">
                <a:solidFill>
                  <a:srgbClr val="861E2D"/>
                </a:solidFill>
                <a:latin typeface="Montserrat Semi-Bold"/>
                <a:ea typeface="Montserrat Semi-Bold"/>
                <a:cs typeface="Montserrat Semi-Bold"/>
                <a:sym typeface="Montserrat Semi-Bold"/>
              </a:rPr>
              <a:t>• First Pick of Celebrity Golfers for Teams</a:t>
            </a:r>
          </a:p>
          <a:p>
            <a:pPr algn="ctr">
              <a:lnSpc>
                <a:spcPts val="1666"/>
              </a:lnSpc>
            </a:pPr>
            <a:r>
              <a:rPr lang="en-US" b="true" sz="1461" spc="-99">
                <a:solidFill>
                  <a:srgbClr val="861E2D"/>
                </a:solidFill>
                <a:latin typeface="Montserrat Semi-Bold"/>
                <a:ea typeface="Montserrat Semi-Bold"/>
                <a:cs typeface="Montserrat Semi-Bold"/>
                <a:sym typeface="Montserrat Semi-Bold"/>
              </a:rPr>
              <a:t>• Opportunity for branded item placement in gift bag for Celebrity Golf Classic</a:t>
            </a:r>
          </a:p>
          <a:p>
            <a:pPr algn="ctr">
              <a:lnSpc>
                <a:spcPts val="1666"/>
              </a:lnSpc>
            </a:pPr>
            <a:r>
              <a:rPr lang="en-US" b="true" sz="1461" spc="-99">
                <a:solidFill>
                  <a:srgbClr val="861E2D"/>
                </a:solidFill>
                <a:latin typeface="Montserrat Semi-Bold"/>
                <a:ea typeface="Montserrat Semi-Bold"/>
                <a:cs typeface="Montserrat Semi-Bold"/>
                <a:sym typeface="Montserrat Semi-Bold"/>
              </a:rPr>
              <a:t>• Logo and brand recognition in select print materials and social media</a:t>
            </a:r>
          </a:p>
          <a:p>
            <a:pPr algn="ctr">
              <a:lnSpc>
                <a:spcPts val="1666"/>
              </a:lnSpc>
            </a:pPr>
            <a:r>
              <a:rPr lang="en-US" b="true" sz="1461" spc="-99">
                <a:solidFill>
                  <a:srgbClr val="861E2D"/>
                </a:solidFill>
                <a:latin typeface="Montserrat Semi-Bold"/>
                <a:ea typeface="Montserrat Semi-Bold"/>
                <a:cs typeface="Montserrat Semi-Bold"/>
                <a:sym typeface="Montserrat Semi-Bold"/>
              </a:rPr>
              <a:t>• Hole signs on course with logo</a:t>
            </a:r>
          </a:p>
        </p:txBody>
      </p:sp>
      <p:sp>
        <p:nvSpPr>
          <p:cNvPr name="TextBox 7" id="7"/>
          <p:cNvSpPr txBox="true"/>
          <p:nvPr/>
        </p:nvSpPr>
        <p:spPr>
          <a:xfrm rot="0">
            <a:off x="2182387" y="5253377"/>
            <a:ext cx="5693627" cy="416563"/>
          </a:xfrm>
          <a:prstGeom prst="rect">
            <a:avLst/>
          </a:prstGeom>
        </p:spPr>
        <p:txBody>
          <a:bodyPr anchor="t" rtlCol="false" tIns="0" lIns="0" bIns="0" rIns="0">
            <a:spAutoFit/>
          </a:bodyPr>
          <a:lstStyle/>
          <a:p>
            <a:pPr algn="ctr">
              <a:lnSpc>
                <a:spcPts val="3313"/>
              </a:lnSpc>
            </a:pPr>
            <a:r>
              <a:rPr lang="en-US" sz="2366" b="true">
                <a:solidFill>
                  <a:srgbClr val="861E2D"/>
                </a:solidFill>
                <a:latin typeface="Montserrat Bold"/>
                <a:ea typeface="Montserrat Bold"/>
                <a:cs typeface="Montserrat Bold"/>
                <a:sym typeface="Montserrat Bold"/>
              </a:rPr>
              <a:t>TOUCHDOWN SPONSOR - $30,000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53495" t="-16643" r="-3461" b="-21234"/>
            </a:stretch>
          </a:blipFill>
        </p:spPr>
      </p:sp>
      <p:grpSp>
        <p:nvGrpSpPr>
          <p:cNvPr name="Group 3" id="3"/>
          <p:cNvGrpSpPr/>
          <p:nvPr/>
        </p:nvGrpSpPr>
        <p:grpSpPr>
          <a:xfrm rot="0">
            <a:off x="0" y="5225089"/>
            <a:ext cx="10058400" cy="3382419"/>
            <a:chOff x="0" y="0"/>
            <a:chExt cx="3506196" cy="1179057"/>
          </a:xfrm>
        </p:grpSpPr>
        <p:sp>
          <p:nvSpPr>
            <p:cNvPr name="Freeform 4" id="4"/>
            <p:cNvSpPr/>
            <p:nvPr/>
          </p:nvSpPr>
          <p:spPr>
            <a:xfrm flipH="false" flipV="false" rot="0">
              <a:off x="0" y="0"/>
              <a:ext cx="3506196" cy="1179057"/>
            </a:xfrm>
            <a:custGeom>
              <a:avLst/>
              <a:gdLst/>
              <a:ahLst/>
              <a:cxnLst/>
              <a:rect r="r" b="b" t="t" l="l"/>
              <a:pathLst>
                <a:path h="1179057" w="3506196">
                  <a:moveTo>
                    <a:pt x="0" y="0"/>
                  </a:moveTo>
                  <a:lnTo>
                    <a:pt x="3506196" y="0"/>
                  </a:lnTo>
                  <a:lnTo>
                    <a:pt x="3506196" y="1179057"/>
                  </a:lnTo>
                  <a:lnTo>
                    <a:pt x="0" y="1179057"/>
                  </a:lnTo>
                  <a:close/>
                </a:path>
              </a:pathLst>
            </a:custGeom>
            <a:solidFill>
              <a:srgbClr val="FFFFFF">
                <a:alpha val="72941"/>
              </a:srgbClr>
            </a:solidFill>
          </p:spPr>
        </p:sp>
        <p:sp>
          <p:nvSpPr>
            <p:cNvPr name="TextBox 5" id="5"/>
            <p:cNvSpPr txBox="true"/>
            <p:nvPr/>
          </p:nvSpPr>
          <p:spPr>
            <a:xfrm>
              <a:off x="0" y="-28575"/>
              <a:ext cx="3506196" cy="1207632"/>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397696" y="5599516"/>
            <a:ext cx="9263007" cy="2107271"/>
          </a:xfrm>
          <a:prstGeom prst="rect">
            <a:avLst/>
          </a:prstGeom>
        </p:spPr>
        <p:txBody>
          <a:bodyPr anchor="t" rtlCol="false" tIns="0" lIns="0" bIns="0" rIns="0">
            <a:spAutoFit/>
          </a:bodyPr>
          <a:lstStyle/>
          <a:p>
            <a:pPr algn="ctr">
              <a:lnSpc>
                <a:spcPts val="1661"/>
              </a:lnSpc>
            </a:pPr>
          </a:p>
          <a:p>
            <a:pPr algn="ctr">
              <a:lnSpc>
                <a:spcPts val="1661"/>
              </a:lnSpc>
            </a:pPr>
            <a:r>
              <a:rPr lang="en-US" b="true" sz="1524" spc="-143">
                <a:solidFill>
                  <a:srgbClr val="861E2D"/>
                </a:solidFill>
                <a:latin typeface="Montserrat Semi-Bold"/>
                <a:ea typeface="Montserrat Semi-Bold"/>
                <a:cs typeface="Montserrat Semi-Bold"/>
                <a:sym typeface="Montserrat Semi-Bold"/>
              </a:rPr>
              <a:t>• 2 Teams at Celebrity Golf Classic including celebrity golfers, </a:t>
            </a:r>
            <a:r>
              <a:rPr lang="en-US" b="true" sz="1524" spc="-143">
                <a:solidFill>
                  <a:srgbClr val="861E2D"/>
                </a:solidFill>
                <a:latin typeface="Montserrat Semi-Bold"/>
                <a:ea typeface="Montserrat Semi-Bold"/>
                <a:cs typeface="Montserrat Semi-Bold"/>
                <a:sym typeface="Montserrat Semi-Bold"/>
              </a:rPr>
              <a:t>appreciation gifts, golf polos</a:t>
            </a:r>
          </a:p>
          <a:p>
            <a:pPr algn="ctr">
              <a:lnSpc>
                <a:spcPts val="1661"/>
              </a:lnSpc>
            </a:pPr>
            <a:r>
              <a:rPr lang="en-US" b="true" sz="1524" spc="-143">
                <a:solidFill>
                  <a:srgbClr val="861E2D"/>
                </a:solidFill>
                <a:latin typeface="Montserrat Semi-Bold"/>
                <a:ea typeface="Montserrat Semi-Bold"/>
                <a:cs typeface="Montserrat Semi-Bold"/>
                <a:sym typeface="Montserrat Semi-Bold"/>
              </a:rPr>
              <a:t>• 10 Tickets to Exclusive Pairings Party Sunday prior to the golf event</a:t>
            </a:r>
          </a:p>
          <a:p>
            <a:pPr algn="ctr">
              <a:lnSpc>
                <a:spcPts val="1661"/>
              </a:lnSpc>
            </a:pPr>
            <a:r>
              <a:rPr lang="en-US" b="true" sz="1524" spc="-143">
                <a:solidFill>
                  <a:srgbClr val="861E2D"/>
                </a:solidFill>
                <a:latin typeface="Montserrat Semi-Bold"/>
                <a:ea typeface="Montserrat Semi-Bold"/>
                <a:cs typeface="Montserrat Semi-Bold"/>
                <a:sym typeface="Montserrat Semi-Bold"/>
              </a:rPr>
              <a:t>• Logo on signage at Pairings Party Sunday prior to the golf event</a:t>
            </a:r>
          </a:p>
          <a:p>
            <a:pPr algn="ctr">
              <a:lnSpc>
                <a:spcPts val="1661"/>
              </a:lnSpc>
            </a:pPr>
            <a:r>
              <a:rPr lang="en-US" b="true" sz="1524" spc="-143">
                <a:solidFill>
                  <a:srgbClr val="861E2D"/>
                </a:solidFill>
                <a:latin typeface="Montserrat Semi-Bold"/>
                <a:ea typeface="Montserrat Semi-Bold"/>
                <a:cs typeface="Montserrat Semi-Bold"/>
                <a:sym typeface="Montserrat Semi-Bold"/>
              </a:rPr>
              <a:t>• Logo in pr int on first position of side panel and digitally on PGA Style Electronic display board in all team photos</a:t>
            </a:r>
          </a:p>
          <a:p>
            <a:pPr algn="ctr">
              <a:lnSpc>
                <a:spcPts val="1661"/>
              </a:lnSpc>
            </a:pPr>
            <a:r>
              <a:rPr lang="en-US" b="true" sz="1524" spc="-143">
                <a:solidFill>
                  <a:srgbClr val="861E2D"/>
                </a:solidFill>
                <a:latin typeface="Montserrat Semi-Bold"/>
                <a:ea typeface="Montserrat Semi-Bold"/>
                <a:cs typeface="Montserrat Semi-Bold"/>
                <a:sym typeface="Montserrat Semi-Bold"/>
              </a:rPr>
              <a:t>• Verbal Recognition at Shotgun Start</a:t>
            </a:r>
          </a:p>
          <a:p>
            <a:pPr algn="ctr">
              <a:lnSpc>
                <a:spcPts val="1661"/>
              </a:lnSpc>
            </a:pPr>
            <a:r>
              <a:rPr lang="en-US" b="true" sz="1524" spc="-143">
                <a:solidFill>
                  <a:srgbClr val="861E2D"/>
                </a:solidFill>
                <a:latin typeface="Montserrat Semi-Bold"/>
                <a:ea typeface="Montserrat Semi-Bold"/>
                <a:cs typeface="Montserrat Semi-Bold"/>
                <a:sym typeface="Montserrat Semi-Bold"/>
              </a:rPr>
              <a:t>• Company remarks during After play Reception</a:t>
            </a:r>
          </a:p>
          <a:p>
            <a:pPr algn="ctr">
              <a:lnSpc>
                <a:spcPts val="1661"/>
              </a:lnSpc>
            </a:pPr>
            <a:r>
              <a:rPr lang="en-US" b="true" sz="1524" spc="-143">
                <a:solidFill>
                  <a:srgbClr val="861E2D"/>
                </a:solidFill>
                <a:latin typeface="Montserrat Semi-Bold"/>
                <a:ea typeface="Montserrat Semi-Bold"/>
                <a:cs typeface="Montserrat Semi-Bold"/>
                <a:sym typeface="Montserrat Semi-Bold"/>
              </a:rPr>
              <a:t>• Second Pick of Celebrity Golfers for Teams</a:t>
            </a:r>
          </a:p>
          <a:p>
            <a:pPr algn="ctr">
              <a:lnSpc>
                <a:spcPts val="1661"/>
              </a:lnSpc>
            </a:pPr>
            <a:r>
              <a:rPr lang="en-US" b="true" sz="1524" spc="-143">
                <a:solidFill>
                  <a:srgbClr val="861E2D"/>
                </a:solidFill>
                <a:latin typeface="Montserrat Semi-Bold"/>
                <a:ea typeface="Montserrat Semi-Bold"/>
                <a:cs typeface="Montserrat Semi-Bold"/>
                <a:sym typeface="Montserrat Semi-Bold"/>
              </a:rPr>
              <a:t>• Opportunity for branded item placement in gift bag for Celebrity Golf Classic</a:t>
            </a:r>
          </a:p>
          <a:p>
            <a:pPr algn="ctr">
              <a:lnSpc>
                <a:spcPts val="1661"/>
              </a:lnSpc>
              <a:spcBef>
                <a:spcPct val="0"/>
              </a:spcBef>
            </a:pPr>
            <a:r>
              <a:rPr lang="en-US" b="true" sz="1524" spc="-143">
                <a:solidFill>
                  <a:srgbClr val="861E2D"/>
                </a:solidFill>
                <a:latin typeface="Montserrat Semi-Bold"/>
                <a:ea typeface="Montserrat Semi-Bold"/>
                <a:cs typeface="Montserrat Semi-Bold"/>
                <a:sym typeface="Montserrat Semi-Bold"/>
              </a:rPr>
              <a:t>• Logo and brand recognition in select print materials and social media</a:t>
            </a:r>
          </a:p>
        </p:txBody>
      </p:sp>
      <p:sp>
        <p:nvSpPr>
          <p:cNvPr name="TextBox 7" id="7"/>
          <p:cNvSpPr txBox="true"/>
          <p:nvPr/>
        </p:nvSpPr>
        <p:spPr>
          <a:xfrm rot="0">
            <a:off x="1931882" y="5263279"/>
            <a:ext cx="6194637" cy="416563"/>
          </a:xfrm>
          <a:prstGeom prst="rect">
            <a:avLst/>
          </a:prstGeom>
        </p:spPr>
        <p:txBody>
          <a:bodyPr anchor="t" rtlCol="false" tIns="0" lIns="0" bIns="0" rIns="0">
            <a:spAutoFit/>
          </a:bodyPr>
          <a:lstStyle/>
          <a:p>
            <a:pPr algn="ctr">
              <a:lnSpc>
                <a:spcPts val="3313"/>
              </a:lnSpc>
            </a:pPr>
            <a:r>
              <a:rPr lang="en-US" sz="2366" b="true">
                <a:solidFill>
                  <a:srgbClr val="861E2D"/>
                </a:solidFill>
                <a:latin typeface="Montserrat Bold"/>
                <a:ea typeface="Montserrat Bold"/>
                <a:cs typeface="Montserrat Bold"/>
                <a:sym typeface="Montserrat Bold"/>
              </a:rPr>
              <a:t>PAIRINGS PARTY SPONSOR - $20,000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4103" t="-5090" r="-3398" b="0"/>
            </a:stretch>
          </a:blipFill>
        </p:spPr>
      </p:sp>
      <p:grpSp>
        <p:nvGrpSpPr>
          <p:cNvPr name="Group 3" id="3"/>
          <p:cNvGrpSpPr/>
          <p:nvPr/>
        </p:nvGrpSpPr>
        <p:grpSpPr>
          <a:xfrm rot="0">
            <a:off x="0" y="5131912"/>
            <a:ext cx="10058400" cy="2765667"/>
            <a:chOff x="0" y="0"/>
            <a:chExt cx="3506196" cy="964067"/>
          </a:xfrm>
        </p:grpSpPr>
        <p:sp>
          <p:nvSpPr>
            <p:cNvPr name="Freeform 4" id="4"/>
            <p:cNvSpPr/>
            <p:nvPr/>
          </p:nvSpPr>
          <p:spPr>
            <a:xfrm flipH="false" flipV="false" rot="0">
              <a:off x="0" y="0"/>
              <a:ext cx="3506196" cy="964067"/>
            </a:xfrm>
            <a:custGeom>
              <a:avLst/>
              <a:gdLst/>
              <a:ahLst/>
              <a:cxnLst/>
              <a:rect r="r" b="b" t="t" l="l"/>
              <a:pathLst>
                <a:path h="964067" w="3506196">
                  <a:moveTo>
                    <a:pt x="0" y="0"/>
                  </a:moveTo>
                  <a:lnTo>
                    <a:pt x="3506196" y="0"/>
                  </a:lnTo>
                  <a:lnTo>
                    <a:pt x="3506196" y="964067"/>
                  </a:lnTo>
                  <a:lnTo>
                    <a:pt x="0" y="964067"/>
                  </a:lnTo>
                  <a:close/>
                </a:path>
              </a:pathLst>
            </a:custGeom>
            <a:solidFill>
              <a:srgbClr val="FFFFFF">
                <a:alpha val="70980"/>
              </a:srgbClr>
            </a:solidFill>
          </p:spPr>
        </p:sp>
        <p:sp>
          <p:nvSpPr>
            <p:cNvPr name="TextBox 5" id="5"/>
            <p:cNvSpPr txBox="true"/>
            <p:nvPr/>
          </p:nvSpPr>
          <p:spPr>
            <a:xfrm>
              <a:off x="0" y="-28575"/>
              <a:ext cx="3506196" cy="992642"/>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470648" y="5410154"/>
            <a:ext cx="9117104" cy="2235810"/>
          </a:xfrm>
          <a:prstGeom prst="rect">
            <a:avLst/>
          </a:prstGeom>
        </p:spPr>
        <p:txBody>
          <a:bodyPr anchor="t" rtlCol="false" tIns="0" lIns="0" bIns="0" rIns="0">
            <a:spAutoFit/>
          </a:bodyPr>
          <a:lstStyle/>
          <a:p>
            <a:pPr algn="ctr">
              <a:lnSpc>
                <a:spcPts val="1630"/>
              </a:lnSpc>
              <a:spcBef>
                <a:spcPct val="0"/>
              </a:spcBef>
            </a:pP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1 Team at Celebrity Golf Classic including celebrity golfers, appreciation gifts, golf polos</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10 Tickets to Exclusive Pairings Party Sunday prior to the golf event</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Logo in pr int on first position of side panel and digitally on PGA Style Electronic display board in all team photos</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Verbal Recognition at Shotgun Start</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Company remarks during After play Reception</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Second Pick of Celebrity Golfers for Teams</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Logo on golf pin flag</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Logo on gift item for players</a:t>
            </a:r>
          </a:p>
          <a:p>
            <a:pPr algn="ctr">
              <a:lnSpc>
                <a:spcPts val="1809"/>
              </a:lnSpc>
            </a:pPr>
            <a:r>
              <a:rPr lang="en-US" b="true" sz="1495" spc="-107">
                <a:solidFill>
                  <a:srgbClr val="861E2D"/>
                </a:solidFill>
                <a:latin typeface="Montserrat Semi-Bold"/>
                <a:ea typeface="Montserrat Semi-Bold"/>
                <a:cs typeface="Montserrat Semi-Bold"/>
                <a:sym typeface="Montserrat Semi-Bold"/>
              </a:rPr>
              <a:t>• Opportunity for branded item placement in gift bag for Celebrity Golf Classic</a:t>
            </a:r>
          </a:p>
          <a:p>
            <a:pPr algn="ctr">
              <a:lnSpc>
                <a:spcPts val="1630"/>
              </a:lnSpc>
              <a:spcBef>
                <a:spcPct val="0"/>
              </a:spcBef>
            </a:pPr>
            <a:r>
              <a:rPr lang="en-US" b="true" sz="1495" spc="-140">
                <a:solidFill>
                  <a:srgbClr val="861E2D"/>
                </a:solidFill>
                <a:latin typeface="Montserrat Semi-Bold"/>
                <a:ea typeface="Montserrat Semi-Bold"/>
                <a:cs typeface="Montserrat Semi-Bold"/>
                <a:sym typeface="Montserrat Semi-Bold"/>
              </a:rPr>
              <a:t>• Logo and brand recognition in select print materials and social media</a:t>
            </a:r>
          </a:p>
        </p:txBody>
      </p:sp>
      <p:sp>
        <p:nvSpPr>
          <p:cNvPr name="TextBox 7" id="7"/>
          <p:cNvSpPr txBox="true"/>
          <p:nvPr/>
        </p:nvSpPr>
        <p:spPr>
          <a:xfrm rot="0">
            <a:off x="2294866" y="5084287"/>
            <a:ext cx="5468669" cy="417428"/>
          </a:xfrm>
          <a:prstGeom prst="rect">
            <a:avLst/>
          </a:prstGeom>
        </p:spPr>
        <p:txBody>
          <a:bodyPr anchor="t" rtlCol="false" tIns="0" lIns="0" bIns="0" rIns="0">
            <a:spAutoFit/>
          </a:bodyPr>
          <a:lstStyle/>
          <a:p>
            <a:pPr algn="ctr">
              <a:lnSpc>
                <a:spcPts val="3409"/>
              </a:lnSpc>
            </a:pPr>
            <a:r>
              <a:rPr lang="en-US" sz="2435" b="true">
                <a:solidFill>
                  <a:srgbClr val="861E2D"/>
                </a:solidFill>
                <a:latin typeface="Montserrat Bold"/>
                <a:ea typeface="Montserrat Bold"/>
                <a:cs typeface="Montserrat Bold"/>
                <a:sym typeface="Montserrat Bold"/>
              </a:rPr>
              <a:t>FIELD GOAL SPONSOR - $15,000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6795" t="0" r="-1386" b="-2941"/>
            </a:stretch>
          </a:blipFill>
        </p:spPr>
      </p:sp>
      <p:grpSp>
        <p:nvGrpSpPr>
          <p:cNvPr name="Group 3" id="3"/>
          <p:cNvGrpSpPr/>
          <p:nvPr/>
        </p:nvGrpSpPr>
        <p:grpSpPr>
          <a:xfrm rot="0">
            <a:off x="0" y="0"/>
            <a:ext cx="10058400" cy="2325226"/>
            <a:chOff x="0" y="0"/>
            <a:chExt cx="3506196" cy="810536"/>
          </a:xfrm>
        </p:grpSpPr>
        <p:sp>
          <p:nvSpPr>
            <p:cNvPr name="Freeform 4" id="4"/>
            <p:cNvSpPr/>
            <p:nvPr/>
          </p:nvSpPr>
          <p:spPr>
            <a:xfrm flipH="false" flipV="false" rot="0">
              <a:off x="0" y="0"/>
              <a:ext cx="3506196" cy="810536"/>
            </a:xfrm>
            <a:custGeom>
              <a:avLst/>
              <a:gdLst/>
              <a:ahLst/>
              <a:cxnLst/>
              <a:rect r="r" b="b" t="t" l="l"/>
              <a:pathLst>
                <a:path h="810536" w="3506196">
                  <a:moveTo>
                    <a:pt x="0" y="0"/>
                  </a:moveTo>
                  <a:lnTo>
                    <a:pt x="3506196" y="0"/>
                  </a:lnTo>
                  <a:lnTo>
                    <a:pt x="3506196" y="810536"/>
                  </a:lnTo>
                  <a:lnTo>
                    <a:pt x="0" y="810536"/>
                  </a:lnTo>
                  <a:close/>
                </a:path>
              </a:pathLst>
            </a:custGeom>
            <a:solidFill>
              <a:srgbClr val="FFFFFF">
                <a:alpha val="78824"/>
              </a:srgbClr>
            </a:solidFill>
          </p:spPr>
        </p:sp>
        <p:sp>
          <p:nvSpPr>
            <p:cNvPr name="TextBox 5" id="5"/>
            <p:cNvSpPr txBox="true"/>
            <p:nvPr/>
          </p:nvSpPr>
          <p:spPr>
            <a:xfrm>
              <a:off x="0" y="-28575"/>
              <a:ext cx="3506196" cy="839111"/>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112859" y="514588"/>
            <a:ext cx="9832682" cy="1716838"/>
          </a:xfrm>
          <a:prstGeom prst="rect">
            <a:avLst/>
          </a:prstGeom>
        </p:spPr>
        <p:txBody>
          <a:bodyPr anchor="t" rtlCol="false" tIns="0" lIns="0" bIns="0" rIns="0">
            <a:spAutoFit/>
          </a:bodyPr>
          <a:lstStyle/>
          <a:p>
            <a:pPr algn="ctr">
              <a:lnSpc>
                <a:spcPts val="1668"/>
              </a:lnSpc>
            </a:pPr>
            <a:r>
              <a:rPr lang="en-US" b="true" sz="1531" spc="-143">
                <a:solidFill>
                  <a:srgbClr val="861E2D"/>
                </a:solidFill>
                <a:latin typeface="Montserrat Semi-Bold"/>
                <a:ea typeface="Montserrat Semi-Bold"/>
                <a:cs typeface="Montserrat Semi-Bold"/>
                <a:sym typeface="Montserrat Semi-Bold"/>
              </a:rPr>
              <a:t>• 1 Team at Celebrity Golf Classic including celebrity golfers, appreciation gifts, golf polos</a:t>
            </a:r>
          </a:p>
          <a:p>
            <a:pPr algn="ctr">
              <a:lnSpc>
                <a:spcPts val="1668"/>
              </a:lnSpc>
            </a:pPr>
            <a:r>
              <a:rPr lang="en-US" b="true" sz="1531" spc="-143">
                <a:solidFill>
                  <a:srgbClr val="861E2D"/>
                </a:solidFill>
                <a:latin typeface="Montserrat Semi-Bold"/>
                <a:ea typeface="Montserrat Semi-Bold"/>
                <a:cs typeface="Montserrat Semi-Bold"/>
                <a:sym typeface="Montserrat Semi-Bold"/>
              </a:rPr>
              <a:t>• 6 Tickets to Exclusive Pairings Party Sunday prior to the golf event</a:t>
            </a:r>
          </a:p>
          <a:p>
            <a:pPr algn="ctr">
              <a:lnSpc>
                <a:spcPts val="1668"/>
              </a:lnSpc>
            </a:pPr>
            <a:r>
              <a:rPr lang="en-US" b="true" sz="1531" spc="-143">
                <a:solidFill>
                  <a:srgbClr val="861E2D"/>
                </a:solidFill>
                <a:latin typeface="Montserrat Semi-Bold"/>
                <a:ea typeface="Montserrat Semi-Bold"/>
                <a:cs typeface="Montserrat Semi-Bold"/>
                <a:sym typeface="Montserrat Semi-Bold"/>
              </a:rPr>
              <a:t>• Logo in print on second position of side panel and digitally on PGA Style Electronic display board in all team photos</a:t>
            </a:r>
          </a:p>
          <a:p>
            <a:pPr algn="ctr">
              <a:lnSpc>
                <a:spcPts val="1668"/>
              </a:lnSpc>
            </a:pPr>
            <a:r>
              <a:rPr lang="en-US" b="true" sz="1531" spc="-143">
                <a:solidFill>
                  <a:srgbClr val="861E2D"/>
                </a:solidFill>
                <a:latin typeface="Montserrat Semi-Bold"/>
                <a:ea typeface="Montserrat Semi-Bold"/>
                <a:cs typeface="Montserrat Semi-Bold"/>
                <a:sym typeface="Montserrat Semi-Bold"/>
              </a:rPr>
              <a:t>• Verbal Recognition Shotgun Start</a:t>
            </a:r>
          </a:p>
          <a:p>
            <a:pPr algn="ctr">
              <a:lnSpc>
                <a:spcPts val="1668"/>
              </a:lnSpc>
            </a:pPr>
            <a:r>
              <a:rPr lang="en-US" b="true" sz="1531" spc="-143">
                <a:solidFill>
                  <a:srgbClr val="861E2D"/>
                </a:solidFill>
                <a:latin typeface="Montserrat Semi-Bold"/>
                <a:ea typeface="Montserrat Semi-Bold"/>
                <a:cs typeface="Montserrat Semi-Bold"/>
                <a:sym typeface="Montserrat Semi-Bold"/>
              </a:rPr>
              <a:t>• Third Pick of Celebrity Golfers for Teams</a:t>
            </a:r>
          </a:p>
          <a:p>
            <a:pPr algn="ctr">
              <a:lnSpc>
                <a:spcPts val="1929"/>
              </a:lnSpc>
            </a:pPr>
            <a:r>
              <a:rPr lang="en-US" b="true" sz="1531" spc="-84">
                <a:solidFill>
                  <a:srgbClr val="861E2D"/>
                </a:solidFill>
                <a:latin typeface="Montserrat Semi-Bold"/>
                <a:ea typeface="Montserrat Semi-Bold"/>
                <a:cs typeface="Montserrat Semi-Bold"/>
                <a:sym typeface="Montserrat Semi-Bold"/>
              </a:rPr>
              <a:t>• Opportunity for branded item placement in gift bag for Celebrity Golf Classic</a:t>
            </a:r>
          </a:p>
          <a:p>
            <a:pPr algn="ctr">
              <a:lnSpc>
                <a:spcPts val="1668"/>
              </a:lnSpc>
            </a:pPr>
            <a:r>
              <a:rPr lang="en-US" b="true" sz="1531" spc="-143">
                <a:solidFill>
                  <a:srgbClr val="861E2D"/>
                </a:solidFill>
                <a:latin typeface="Montserrat Semi-Bold"/>
                <a:ea typeface="Montserrat Semi-Bold"/>
                <a:cs typeface="Montserrat Semi-Bold"/>
                <a:sym typeface="Montserrat Semi-Bold"/>
              </a:rPr>
              <a:t>• Logo and brand recognition in select print materials and social media</a:t>
            </a:r>
          </a:p>
          <a:p>
            <a:pPr algn="ctr">
              <a:lnSpc>
                <a:spcPts val="1668"/>
              </a:lnSpc>
              <a:spcBef>
                <a:spcPct val="0"/>
              </a:spcBef>
            </a:pPr>
            <a:r>
              <a:rPr lang="en-US" b="true" sz="1531" spc="-143">
                <a:solidFill>
                  <a:srgbClr val="861E2D"/>
                </a:solidFill>
                <a:latin typeface="Montserrat Semi-Bold"/>
                <a:ea typeface="Montserrat Semi-Bold"/>
                <a:cs typeface="Montserrat Semi-Bold"/>
                <a:sym typeface="Montserrat Semi-Bold"/>
              </a:rPr>
              <a:t>• Logo on signage at post game reception</a:t>
            </a:r>
          </a:p>
        </p:txBody>
      </p:sp>
      <p:sp>
        <p:nvSpPr>
          <p:cNvPr name="TextBox 7" id="7"/>
          <p:cNvSpPr txBox="true"/>
          <p:nvPr/>
        </p:nvSpPr>
        <p:spPr>
          <a:xfrm rot="0">
            <a:off x="1353967" y="0"/>
            <a:ext cx="7350467" cy="359303"/>
          </a:xfrm>
          <a:prstGeom prst="rect">
            <a:avLst/>
          </a:prstGeom>
        </p:spPr>
        <p:txBody>
          <a:bodyPr anchor="t" rtlCol="false" tIns="0" lIns="0" bIns="0" rIns="0">
            <a:spAutoFit/>
          </a:bodyPr>
          <a:lstStyle/>
          <a:p>
            <a:pPr algn="ctr">
              <a:lnSpc>
                <a:spcPts val="2792"/>
              </a:lnSpc>
            </a:pPr>
            <a:r>
              <a:rPr lang="en-US" sz="2366" b="true">
                <a:solidFill>
                  <a:srgbClr val="861E2D"/>
                </a:solidFill>
                <a:latin typeface="Montserrat Bold"/>
                <a:ea typeface="Montserrat Bold"/>
                <a:cs typeface="Montserrat Bold"/>
                <a:sym typeface="Montserrat Bold"/>
              </a:rPr>
              <a:t>POST GAME RECEPTION SPONSOR - $10,000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2937" t="-15899" r="-20120" b="0"/>
            </a:stretch>
          </a:blipFill>
        </p:spPr>
      </p:sp>
      <p:grpSp>
        <p:nvGrpSpPr>
          <p:cNvPr name="Group 3" id="3"/>
          <p:cNvGrpSpPr/>
          <p:nvPr/>
        </p:nvGrpSpPr>
        <p:grpSpPr>
          <a:xfrm rot="0">
            <a:off x="-114478" y="5586973"/>
            <a:ext cx="10258736" cy="2185427"/>
            <a:chOff x="0" y="0"/>
            <a:chExt cx="3576030" cy="761805"/>
          </a:xfrm>
        </p:grpSpPr>
        <p:sp>
          <p:nvSpPr>
            <p:cNvPr name="Freeform 4" id="4"/>
            <p:cNvSpPr/>
            <p:nvPr/>
          </p:nvSpPr>
          <p:spPr>
            <a:xfrm flipH="false" flipV="false" rot="0">
              <a:off x="0" y="0"/>
              <a:ext cx="3576030" cy="761805"/>
            </a:xfrm>
            <a:custGeom>
              <a:avLst/>
              <a:gdLst/>
              <a:ahLst/>
              <a:cxnLst/>
              <a:rect r="r" b="b" t="t" l="l"/>
              <a:pathLst>
                <a:path h="761805" w="3576030">
                  <a:moveTo>
                    <a:pt x="0" y="0"/>
                  </a:moveTo>
                  <a:lnTo>
                    <a:pt x="3576030" y="0"/>
                  </a:lnTo>
                  <a:lnTo>
                    <a:pt x="3576030" y="761805"/>
                  </a:lnTo>
                  <a:lnTo>
                    <a:pt x="0" y="761805"/>
                  </a:lnTo>
                  <a:close/>
                </a:path>
              </a:pathLst>
            </a:custGeom>
            <a:solidFill>
              <a:srgbClr val="861E2D">
                <a:alpha val="37647"/>
              </a:srgbClr>
            </a:solidFill>
          </p:spPr>
        </p:sp>
        <p:sp>
          <p:nvSpPr>
            <p:cNvPr name="TextBox 5" id="5"/>
            <p:cNvSpPr txBox="true"/>
            <p:nvPr/>
          </p:nvSpPr>
          <p:spPr>
            <a:xfrm>
              <a:off x="0" y="-28575"/>
              <a:ext cx="3576030" cy="790380"/>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977392" y="5861059"/>
            <a:ext cx="8074997" cy="1688145"/>
          </a:xfrm>
          <a:prstGeom prst="rect">
            <a:avLst/>
          </a:prstGeom>
        </p:spPr>
        <p:txBody>
          <a:bodyPr anchor="t" rtlCol="false" tIns="0" lIns="0" bIns="0" rIns="0">
            <a:spAutoFit/>
          </a:bodyPr>
          <a:lstStyle/>
          <a:p>
            <a:pPr algn="ctr">
              <a:lnSpc>
                <a:spcPts val="1659"/>
              </a:lnSpc>
            </a:pPr>
          </a:p>
          <a:p>
            <a:pPr algn="ctr">
              <a:lnSpc>
                <a:spcPts val="1659"/>
              </a:lnSpc>
            </a:pPr>
            <a:r>
              <a:rPr lang="en-US" b="true" sz="1522" spc="-143">
                <a:solidFill>
                  <a:srgbClr val="FFFFFF"/>
                </a:solidFill>
                <a:latin typeface="Montserrat Semi-Bold"/>
                <a:ea typeface="Montserrat Semi-Bold"/>
                <a:cs typeface="Montserrat Semi-Bold"/>
                <a:sym typeface="Montserrat Semi-Bold"/>
              </a:rPr>
              <a:t>• 1 Team at Celebrity Golf Classic including celebrity golfers, appreciation gifts, golf polos</a:t>
            </a:r>
          </a:p>
          <a:p>
            <a:pPr algn="ctr">
              <a:lnSpc>
                <a:spcPts val="1659"/>
              </a:lnSpc>
            </a:pPr>
            <a:r>
              <a:rPr lang="en-US" b="true" sz="1522" spc="-143">
                <a:solidFill>
                  <a:srgbClr val="FFFFFF"/>
                </a:solidFill>
                <a:latin typeface="Montserrat Semi-Bold"/>
                <a:ea typeface="Montserrat Semi-Bold"/>
                <a:cs typeface="Montserrat Semi-Bold"/>
                <a:sym typeface="Montserrat Semi-Bold"/>
              </a:rPr>
              <a:t>• 4 Tickets to Exclusive Pairings Party Sunday prior to the golf event</a:t>
            </a:r>
          </a:p>
          <a:p>
            <a:pPr algn="ctr">
              <a:lnSpc>
                <a:spcPts val="1659"/>
              </a:lnSpc>
            </a:pPr>
            <a:r>
              <a:rPr lang="en-US" b="true" sz="1522" spc="-143">
                <a:solidFill>
                  <a:srgbClr val="FFFFFF"/>
                </a:solidFill>
                <a:latin typeface="Montserrat Semi-Bold"/>
                <a:ea typeface="Montserrat Semi-Bold"/>
                <a:cs typeface="Montserrat Semi-Bold"/>
                <a:sym typeface="Montserrat Semi-Bold"/>
              </a:rPr>
              <a:t>• Priority Pick of Celebrity Golfer for Team</a:t>
            </a:r>
          </a:p>
          <a:p>
            <a:pPr algn="ctr">
              <a:lnSpc>
                <a:spcPts val="1659"/>
              </a:lnSpc>
            </a:pPr>
            <a:r>
              <a:rPr lang="en-US" b="true" sz="1522" spc="-143">
                <a:solidFill>
                  <a:srgbClr val="FFFFFF"/>
                </a:solidFill>
                <a:latin typeface="Montserrat Semi-Bold"/>
                <a:ea typeface="Montserrat Semi-Bold"/>
                <a:cs typeface="Montserrat Semi-Bold"/>
                <a:sym typeface="Montserrat Semi-Bold"/>
              </a:rPr>
              <a:t>• Company recognition at Post Game Reception as contest winners are announced</a:t>
            </a:r>
          </a:p>
          <a:p>
            <a:pPr algn="ctr">
              <a:lnSpc>
                <a:spcPts val="1659"/>
              </a:lnSpc>
            </a:pPr>
            <a:r>
              <a:rPr lang="en-US" b="true" sz="1522" spc="-143">
                <a:solidFill>
                  <a:srgbClr val="FFFFFF"/>
                </a:solidFill>
                <a:latin typeface="Montserrat Semi-Bold"/>
                <a:ea typeface="Montserrat Semi-Bold"/>
                <a:cs typeface="Montserrat Semi-Bold"/>
                <a:sym typeface="Montserrat Semi-Bold"/>
              </a:rPr>
              <a:t>• Logo digitally on PGA Style Electronic display board</a:t>
            </a:r>
          </a:p>
          <a:p>
            <a:pPr algn="ctr">
              <a:lnSpc>
                <a:spcPts val="1659"/>
              </a:lnSpc>
            </a:pPr>
            <a:r>
              <a:rPr lang="en-US" b="true" sz="1522" spc="-143">
                <a:solidFill>
                  <a:srgbClr val="FFFFFF"/>
                </a:solidFill>
                <a:latin typeface="Montserrat Semi-Bold"/>
                <a:ea typeface="Montserrat Semi-Bold"/>
                <a:cs typeface="Montserrat Semi-Bold"/>
                <a:sym typeface="Montserrat Semi-Bold"/>
              </a:rPr>
              <a:t>• Logo and brand recognition in select print materials and social media</a:t>
            </a:r>
          </a:p>
          <a:p>
            <a:pPr algn="ctr">
              <a:lnSpc>
                <a:spcPts val="1659"/>
              </a:lnSpc>
              <a:spcBef>
                <a:spcPct val="0"/>
              </a:spcBef>
            </a:pPr>
            <a:r>
              <a:rPr lang="en-US" b="true" sz="1522" spc="-143">
                <a:solidFill>
                  <a:srgbClr val="FFFFFF"/>
                </a:solidFill>
                <a:latin typeface="Montserrat Semi-Bold"/>
                <a:ea typeface="Montserrat Semi-Bold"/>
                <a:cs typeface="Montserrat Semi-Bold"/>
                <a:sym typeface="Montserrat Semi-Bold"/>
              </a:rPr>
              <a:t>• 1 hole sign with logo at contest hole</a:t>
            </a:r>
          </a:p>
        </p:txBody>
      </p:sp>
      <p:sp>
        <p:nvSpPr>
          <p:cNvPr name="TextBox 7" id="7"/>
          <p:cNvSpPr txBox="true"/>
          <p:nvPr/>
        </p:nvSpPr>
        <p:spPr>
          <a:xfrm rot="0">
            <a:off x="1986547" y="5596498"/>
            <a:ext cx="6085306" cy="367353"/>
          </a:xfrm>
          <a:prstGeom prst="rect">
            <a:avLst/>
          </a:prstGeom>
        </p:spPr>
        <p:txBody>
          <a:bodyPr anchor="t" rtlCol="false" tIns="0" lIns="0" bIns="0" rIns="0">
            <a:spAutoFit/>
          </a:bodyPr>
          <a:lstStyle/>
          <a:p>
            <a:pPr algn="ctr">
              <a:lnSpc>
                <a:spcPts val="2929"/>
              </a:lnSpc>
            </a:pPr>
            <a:r>
              <a:rPr lang="en-US" sz="2482" b="true">
                <a:solidFill>
                  <a:srgbClr val="FFFFFF"/>
                </a:solidFill>
                <a:latin typeface="Montserrat Bold"/>
                <a:ea typeface="Montserrat Bold"/>
                <a:cs typeface="Montserrat Bold"/>
                <a:sym typeface="Montserrat Bold"/>
              </a:rPr>
              <a:t>CONTEST SPONSOR - $7,500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4926" t="-10010" r="-15230" b="-8569"/>
            </a:stretch>
          </a:blipFill>
        </p:spPr>
      </p:sp>
      <p:grpSp>
        <p:nvGrpSpPr>
          <p:cNvPr name="Group 3" id="3"/>
          <p:cNvGrpSpPr/>
          <p:nvPr/>
        </p:nvGrpSpPr>
        <p:grpSpPr>
          <a:xfrm rot="0">
            <a:off x="-114478" y="6464143"/>
            <a:ext cx="10258736" cy="1308257"/>
            <a:chOff x="0" y="0"/>
            <a:chExt cx="3576030" cy="456037"/>
          </a:xfrm>
        </p:grpSpPr>
        <p:sp>
          <p:nvSpPr>
            <p:cNvPr name="Freeform 4" id="4"/>
            <p:cNvSpPr/>
            <p:nvPr/>
          </p:nvSpPr>
          <p:spPr>
            <a:xfrm flipH="false" flipV="false" rot="0">
              <a:off x="0" y="0"/>
              <a:ext cx="3576030" cy="456037"/>
            </a:xfrm>
            <a:custGeom>
              <a:avLst/>
              <a:gdLst/>
              <a:ahLst/>
              <a:cxnLst/>
              <a:rect r="r" b="b" t="t" l="l"/>
              <a:pathLst>
                <a:path h="456037" w="3576030">
                  <a:moveTo>
                    <a:pt x="0" y="0"/>
                  </a:moveTo>
                  <a:lnTo>
                    <a:pt x="3576030" y="0"/>
                  </a:lnTo>
                  <a:lnTo>
                    <a:pt x="3576030" y="456037"/>
                  </a:lnTo>
                  <a:lnTo>
                    <a:pt x="0" y="456037"/>
                  </a:lnTo>
                  <a:close/>
                </a:path>
              </a:pathLst>
            </a:custGeom>
            <a:solidFill>
              <a:srgbClr val="861E2D">
                <a:alpha val="37647"/>
              </a:srgbClr>
            </a:solidFill>
          </p:spPr>
        </p:sp>
        <p:sp>
          <p:nvSpPr>
            <p:cNvPr name="TextBox 5" id="5"/>
            <p:cNvSpPr txBox="true"/>
            <p:nvPr/>
          </p:nvSpPr>
          <p:spPr>
            <a:xfrm>
              <a:off x="0" y="-28575"/>
              <a:ext cx="3576030" cy="484612"/>
            </a:xfrm>
            <a:prstGeom prst="rect">
              <a:avLst/>
            </a:prstGeom>
          </p:spPr>
          <p:txBody>
            <a:bodyPr anchor="ctr" rtlCol="false" tIns="50800" lIns="50800" bIns="50800" rIns="50800"/>
            <a:lstStyle/>
            <a:p>
              <a:pPr algn="ctr">
                <a:lnSpc>
                  <a:spcPts val="2280"/>
                </a:lnSpc>
              </a:pPr>
            </a:p>
          </p:txBody>
        </p:sp>
      </p:grpSp>
      <p:sp>
        <p:nvSpPr>
          <p:cNvPr name="TextBox 6" id="6"/>
          <p:cNvSpPr txBox="true"/>
          <p:nvPr/>
        </p:nvSpPr>
        <p:spPr>
          <a:xfrm rot="0">
            <a:off x="1986547" y="6627807"/>
            <a:ext cx="6085306" cy="367353"/>
          </a:xfrm>
          <a:prstGeom prst="rect">
            <a:avLst/>
          </a:prstGeom>
        </p:spPr>
        <p:txBody>
          <a:bodyPr anchor="t" rtlCol="false" tIns="0" lIns="0" bIns="0" rIns="0">
            <a:spAutoFit/>
          </a:bodyPr>
          <a:lstStyle/>
          <a:p>
            <a:pPr algn="ctr">
              <a:lnSpc>
                <a:spcPts val="2929"/>
              </a:lnSpc>
            </a:pPr>
            <a:r>
              <a:rPr lang="en-US" sz="2482" b="true">
                <a:solidFill>
                  <a:srgbClr val="FFFFFF"/>
                </a:solidFill>
                <a:latin typeface="Montserrat Bold"/>
                <a:ea typeface="Montserrat Bold"/>
                <a:cs typeface="Montserrat Bold"/>
                <a:sym typeface="Montserrat Bold"/>
              </a:rPr>
              <a:t>Foursome: $5,000</a:t>
            </a:r>
          </a:p>
        </p:txBody>
      </p:sp>
      <p:sp>
        <p:nvSpPr>
          <p:cNvPr name="TextBox 7" id="7"/>
          <p:cNvSpPr txBox="true"/>
          <p:nvPr/>
        </p:nvSpPr>
        <p:spPr>
          <a:xfrm rot="0">
            <a:off x="178889" y="7070473"/>
            <a:ext cx="9700622" cy="532967"/>
          </a:xfrm>
          <a:prstGeom prst="rect">
            <a:avLst/>
          </a:prstGeom>
        </p:spPr>
        <p:txBody>
          <a:bodyPr anchor="t" rtlCol="false" tIns="0" lIns="0" bIns="0" rIns="0">
            <a:spAutoFit/>
          </a:bodyPr>
          <a:lstStyle/>
          <a:p>
            <a:pPr algn="ctr">
              <a:lnSpc>
                <a:spcPts val="2123"/>
              </a:lnSpc>
              <a:spcBef>
                <a:spcPct val="0"/>
              </a:spcBef>
            </a:pPr>
            <a:r>
              <a:rPr lang="en-US" b="true" sz="1517" spc="-63">
                <a:solidFill>
                  <a:srgbClr val="FFFFFF"/>
                </a:solidFill>
                <a:latin typeface="Montserrat Semi-Bold"/>
                <a:ea typeface="Montserrat Semi-Bold"/>
                <a:cs typeface="Montserrat Semi-Bold"/>
                <a:sym typeface="Montserrat Semi-Bold"/>
              </a:rPr>
              <a:t>• 1 Foursome at Celebrity Golf Classic including 3 golfers plus celebrity golfer, appreciation gifts, golf polos</a:t>
            </a:r>
          </a:p>
          <a:p>
            <a:pPr algn="ctr">
              <a:lnSpc>
                <a:spcPts val="2123"/>
              </a:lnSpc>
              <a:spcBef>
                <a:spcPct val="0"/>
              </a:spcBef>
            </a:pPr>
            <a:r>
              <a:rPr lang="en-US" b="true" sz="1517" spc="-63">
                <a:solidFill>
                  <a:srgbClr val="FFFFFF"/>
                </a:solidFill>
                <a:latin typeface="Montserrat Semi-Bold"/>
                <a:ea typeface="Montserrat Semi-Bold"/>
                <a:cs typeface="Montserrat Semi-Bold"/>
                <a:sym typeface="Montserrat Semi-Bold"/>
              </a:rPr>
              <a:t>• 4 Tickets to Exclusive Pairings Party Sunday prior to the golf event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2272" t="-34367" r="0" b="-62691"/>
            </a:stretch>
          </a:blipFill>
        </p:spPr>
      </p:sp>
      <p:grpSp>
        <p:nvGrpSpPr>
          <p:cNvPr name="Group 3" id="3"/>
          <p:cNvGrpSpPr/>
          <p:nvPr/>
        </p:nvGrpSpPr>
        <p:grpSpPr>
          <a:xfrm rot="0">
            <a:off x="0" y="4357933"/>
            <a:ext cx="10058400" cy="4514678"/>
            <a:chOff x="0" y="0"/>
            <a:chExt cx="4537430" cy="2036610"/>
          </a:xfrm>
        </p:grpSpPr>
        <p:sp>
          <p:nvSpPr>
            <p:cNvPr name="Freeform 4" id="4"/>
            <p:cNvSpPr/>
            <p:nvPr/>
          </p:nvSpPr>
          <p:spPr>
            <a:xfrm flipH="false" flipV="false" rot="0">
              <a:off x="0" y="0"/>
              <a:ext cx="4537430" cy="2036610"/>
            </a:xfrm>
            <a:custGeom>
              <a:avLst/>
              <a:gdLst/>
              <a:ahLst/>
              <a:cxnLst/>
              <a:rect r="r" b="b" t="t" l="l"/>
              <a:pathLst>
                <a:path h="2036610" w="4537430">
                  <a:moveTo>
                    <a:pt x="0" y="0"/>
                  </a:moveTo>
                  <a:lnTo>
                    <a:pt x="4537430" y="0"/>
                  </a:lnTo>
                  <a:lnTo>
                    <a:pt x="4537430" y="2036610"/>
                  </a:lnTo>
                  <a:lnTo>
                    <a:pt x="0" y="2036610"/>
                  </a:lnTo>
                  <a:close/>
                </a:path>
              </a:pathLst>
            </a:custGeom>
            <a:solidFill>
              <a:srgbClr val="861E2D">
                <a:alpha val="38824"/>
              </a:srgbClr>
            </a:solidFill>
          </p:spPr>
        </p:sp>
        <p:sp>
          <p:nvSpPr>
            <p:cNvPr name="TextBox 5" id="5"/>
            <p:cNvSpPr txBox="true"/>
            <p:nvPr/>
          </p:nvSpPr>
          <p:spPr>
            <a:xfrm>
              <a:off x="0" y="-28575"/>
              <a:ext cx="4537430" cy="2065185"/>
            </a:xfrm>
            <a:prstGeom prst="rect">
              <a:avLst/>
            </a:prstGeom>
          </p:spPr>
          <p:txBody>
            <a:bodyPr anchor="ctr" rtlCol="false" tIns="39255" lIns="39255" bIns="39255" rIns="39255"/>
            <a:lstStyle/>
            <a:p>
              <a:pPr algn="ctr">
                <a:lnSpc>
                  <a:spcPts val="1730"/>
                </a:lnSpc>
              </a:pPr>
            </a:p>
          </p:txBody>
        </p:sp>
      </p:grpSp>
      <p:sp>
        <p:nvSpPr>
          <p:cNvPr name="TextBox 6" id="6"/>
          <p:cNvSpPr txBox="true"/>
          <p:nvPr/>
        </p:nvSpPr>
        <p:spPr>
          <a:xfrm rot="0">
            <a:off x="1023254" y="4104666"/>
            <a:ext cx="7829813" cy="3589106"/>
          </a:xfrm>
          <a:prstGeom prst="rect">
            <a:avLst/>
          </a:prstGeom>
        </p:spPr>
        <p:txBody>
          <a:bodyPr anchor="t" rtlCol="false" tIns="0" lIns="0" bIns="0" rIns="0">
            <a:spAutoFit/>
          </a:bodyPr>
          <a:lstStyle/>
          <a:p>
            <a:pPr algn="ctr">
              <a:lnSpc>
                <a:spcPts val="1759"/>
              </a:lnSpc>
            </a:pPr>
          </a:p>
          <a:p>
            <a:pPr algn="ctr">
              <a:lnSpc>
                <a:spcPts val="1759"/>
              </a:lnSpc>
            </a:pPr>
          </a:p>
          <a:p>
            <a:pPr algn="ctr">
              <a:lnSpc>
                <a:spcPts val="1875"/>
              </a:lnSpc>
            </a:pPr>
            <a:r>
              <a:rPr lang="en-US" b="true" sz="1617" spc="-95">
                <a:solidFill>
                  <a:srgbClr val="FFFFFF"/>
                </a:solidFill>
                <a:latin typeface="Montserrat Semi-Bold"/>
                <a:ea typeface="Montserrat Semi-Bold"/>
                <a:cs typeface="Montserrat Semi-Bold"/>
                <a:sym typeface="Montserrat Semi-Bold"/>
              </a:rPr>
              <a:t>LUNCH SPONSOR : $2,500</a:t>
            </a:r>
          </a:p>
          <a:p>
            <a:pPr algn="ctr">
              <a:lnSpc>
                <a:spcPts val="1759"/>
              </a:lnSpc>
            </a:pPr>
            <a:r>
              <a:rPr lang="en-US" b="true" sz="1517" spc="-89">
                <a:solidFill>
                  <a:srgbClr val="FFFFFF"/>
                </a:solidFill>
                <a:latin typeface="Montserrat Semi-Bold"/>
                <a:ea typeface="Montserrat Semi-Bold"/>
                <a:cs typeface="Montserrat Semi-Bold"/>
                <a:sym typeface="Montserrat Semi-Bold"/>
              </a:rPr>
              <a:t>• Logo on signage at golfer lunch pickup</a:t>
            </a:r>
          </a:p>
          <a:p>
            <a:pPr algn="ctr">
              <a:lnSpc>
                <a:spcPts val="1759"/>
              </a:lnSpc>
            </a:pPr>
            <a:r>
              <a:rPr lang="en-US" b="true" sz="1517" spc="-89">
                <a:solidFill>
                  <a:srgbClr val="FFFFFF"/>
                </a:solidFill>
                <a:latin typeface="Montserrat Semi-Bold"/>
                <a:ea typeface="Montserrat Semi-Bold"/>
                <a:cs typeface="Montserrat Semi-Bold"/>
                <a:sym typeface="Montserrat Semi-Bold"/>
              </a:rPr>
              <a:t>• Logo sticker on all golfer lunches</a:t>
            </a:r>
          </a:p>
          <a:p>
            <a:pPr algn="ctr">
              <a:lnSpc>
                <a:spcPts val="1759"/>
              </a:lnSpc>
            </a:pPr>
            <a:r>
              <a:rPr lang="en-US" b="true" sz="1517" spc="-89">
                <a:solidFill>
                  <a:srgbClr val="FFFFFF"/>
                </a:solidFill>
                <a:latin typeface="Montserrat Semi-Bold"/>
                <a:ea typeface="Montserrat Semi-Bold"/>
                <a:cs typeface="Montserrat Semi-Bold"/>
                <a:sym typeface="Montserrat Semi-Bold"/>
              </a:rPr>
              <a:t>• 1 hole sign with logo on course during play</a:t>
            </a:r>
          </a:p>
          <a:p>
            <a:pPr algn="ctr">
              <a:lnSpc>
                <a:spcPts val="1759"/>
              </a:lnSpc>
            </a:pPr>
            <a:r>
              <a:rPr lang="en-US" b="true" sz="1517" spc="-89">
                <a:solidFill>
                  <a:srgbClr val="FFFFFF"/>
                </a:solidFill>
                <a:latin typeface="Montserrat Semi-Bold"/>
                <a:ea typeface="Montserrat Semi-Bold"/>
                <a:cs typeface="Montserrat Semi-Bold"/>
                <a:sym typeface="Montserrat Semi-Bold"/>
              </a:rPr>
              <a:t>• Digital recognition on PGA Style Electronic display board</a:t>
            </a:r>
          </a:p>
          <a:p>
            <a:pPr algn="ctr">
              <a:lnSpc>
                <a:spcPts val="1759"/>
              </a:lnSpc>
            </a:pPr>
          </a:p>
          <a:p>
            <a:pPr algn="ctr">
              <a:lnSpc>
                <a:spcPts val="1875"/>
              </a:lnSpc>
            </a:pPr>
            <a:r>
              <a:rPr lang="en-US" b="true" sz="1617" spc="-95">
                <a:solidFill>
                  <a:srgbClr val="FFFFFF"/>
                </a:solidFill>
                <a:latin typeface="Montserrat Semi-Bold"/>
                <a:ea typeface="Montserrat Semi-Bold"/>
                <a:cs typeface="Montserrat Semi-Bold"/>
                <a:sym typeface="Montserrat Semi-Bold"/>
              </a:rPr>
              <a:t>AWARDS SPONSOR: $1,500</a:t>
            </a:r>
          </a:p>
          <a:p>
            <a:pPr algn="ctr">
              <a:lnSpc>
                <a:spcPts val="1759"/>
              </a:lnSpc>
            </a:pPr>
            <a:r>
              <a:rPr lang="en-US" b="true" sz="1517" spc="-89">
                <a:solidFill>
                  <a:srgbClr val="FFFFFF"/>
                </a:solidFill>
                <a:latin typeface="Montserrat Semi-Bold"/>
                <a:ea typeface="Montserrat Semi-Bold"/>
                <a:cs typeface="Montserrat Semi-Bold"/>
                <a:sym typeface="Montserrat Semi-Bold"/>
              </a:rPr>
              <a:t>• Company recognition at Post Game Reception as contest winners are announced</a:t>
            </a:r>
          </a:p>
          <a:p>
            <a:pPr algn="ctr">
              <a:lnSpc>
                <a:spcPts val="1759"/>
              </a:lnSpc>
            </a:pPr>
            <a:r>
              <a:rPr lang="en-US" b="true" sz="1517" spc="-89">
                <a:solidFill>
                  <a:srgbClr val="FFFFFF"/>
                </a:solidFill>
                <a:latin typeface="Montserrat Semi-Bold"/>
                <a:ea typeface="Montserrat Semi-Bold"/>
                <a:cs typeface="Montserrat Semi-Bold"/>
                <a:sym typeface="Montserrat Semi-Bold"/>
              </a:rPr>
              <a:t>• 1 hole sign with logo on course during play</a:t>
            </a:r>
          </a:p>
          <a:p>
            <a:pPr algn="ctr">
              <a:lnSpc>
                <a:spcPts val="1759"/>
              </a:lnSpc>
            </a:pPr>
            <a:r>
              <a:rPr lang="en-US" b="true" sz="1517" spc="-89">
                <a:solidFill>
                  <a:srgbClr val="FFFFFF"/>
                </a:solidFill>
                <a:latin typeface="Montserrat Semi-Bold"/>
                <a:ea typeface="Montserrat Semi-Bold"/>
                <a:cs typeface="Montserrat Semi-Bold"/>
                <a:sym typeface="Montserrat Semi-Bold"/>
              </a:rPr>
              <a:t>• Digital recognition on PGA Style Electronic board</a:t>
            </a:r>
          </a:p>
          <a:p>
            <a:pPr algn="ctr">
              <a:lnSpc>
                <a:spcPts val="1875"/>
              </a:lnSpc>
            </a:pPr>
          </a:p>
          <a:p>
            <a:pPr algn="ctr">
              <a:lnSpc>
                <a:spcPts val="1875"/>
              </a:lnSpc>
            </a:pPr>
            <a:r>
              <a:rPr lang="en-US" b="true" sz="1617" spc="-95">
                <a:solidFill>
                  <a:srgbClr val="FFFFFF"/>
                </a:solidFill>
                <a:latin typeface="Montserrat Semi-Bold"/>
                <a:ea typeface="Montserrat Semi-Bold"/>
                <a:cs typeface="Montserrat Semi-Bold"/>
                <a:sym typeface="Montserrat Semi-Bold"/>
              </a:rPr>
              <a:t>HOLE SPONSOR : $500</a:t>
            </a:r>
          </a:p>
          <a:p>
            <a:pPr algn="ctr">
              <a:lnSpc>
                <a:spcPts val="1759"/>
              </a:lnSpc>
            </a:pPr>
            <a:r>
              <a:rPr lang="en-US" b="true" sz="1517" spc="-89">
                <a:solidFill>
                  <a:srgbClr val="FFFFFF"/>
                </a:solidFill>
                <a:latin typeface="Montserrat Semi-Bold"/>
                <a:ea typeface="Montserrat Semi-Bold"/>
                <a:cs typeface="Montserrat Semi-Bold"/>
                <a:sym typeface="Montserrat Semi-Bold"/>
              </a:rPr>
              <a:t>• 1 hole sign with logo on course during play</a:t>
            </a:r>
          </a:p>
          <a:p>
            <a:pPr algn="ctr">
              <a:lnSpc>
                <a:spcPts val="1759"/>
              </a:lnSpc>
            </a:pPr>
            <a:r>
              <a:rPr lang="en-US" b="true" sz="1517" spc="-89">
                <a:solidFill>
                  <a:srgbClr val="FFFFFF"/>
                </a:solidFill>
                <a:latin typeface="Montserrat Semi-Bold"/>
                <a:ea typeface="Montserrat Semi-Bold"/>
                <a:cs typeface="Montserrat Semi-Bold"/>
                <a:sym typeface="Montserrat Semi-Bold"/>
              </a:rPr>
              <a:t>• Digital recognition on PGA Style Electronic board</a:t>
            </a:r>
          </a:p>
        </p:txBody>
      </p:sp>
      <p:sp>
        <p:nvSpPr>
          <p:cNvPr name="TextBox 7" id="7"/>
          <p:cNvSpPr txBox="true"/>
          <p:nvPr/>
        </p:nvSpPr>
        <p:spPr>
          <a:xfrm rot="0">
            <a:off x="1361799" y="307257"/>
            <a:ext cx="7152723" cy="359303"/>
          </a:xfrm>
          <a:prstGeom prst="rect">
            <a:avLst/>
          </a:prstGeom>
        </p:spPr>
        <p:txBody>
          <a:bodyPr anchor="t" rtlCol="false" tIns="0" lIns="0" bIns="0" rIns="0">
            <a:spAutoFit/>
          </a:bodyPr>
          <a:lstStyle/>
          <a:p>
            <a:pPr algn="ctr">
              <a:lnSpc>
                <a:spcPts val="2792"/>
              </a:lnSpc>
            </a:pPr>
            <a:r>
              <a:rPr lang="en-US" sz="2366" b="true">
                <a:solidFill>
                  <a:srgbClr val="FFFFFF"/>
                </a:solidFill>
                <a:latin typeface="Montserrat Bold"/>
                <a:ea typeface="Montserrat Bold"/>
                <a:cs typeface="Montserrat Bold"/>
                <a:sym typeface="Montserrat Bold"/>
              </a:rPr>
              <a:t>OTHER SPONSORSHIP OPPORTUNITIES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DAGG1ENkwiQ</dc:identifier>
  <dcterms:modified xsi:type="dcterms:W3CDTF">2011-08-01T06:04:30Z</dcterms:modified>
  <cp:revision>1</cp:revision>
  <dc:title>12th Annual WDC Golf Sponsorship Deck - draft</dc:title>
</cp:coreProperties>
</file>